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7" r:id="rId2"/>
    <p:sldId id="258" r:id="rId3"/>
    <p:sldId id="263" r:id="rId4"/>
    <p:sldId id="259" r:id="rId5"/>
    <p:sldId id="261" r:id="rId6"/>
    <p:sldId id="308" r:id="rId7"/>
    <p:sldId id="260" r:id="rId8"/>
    <p:sldId id="321" r:id="rId9"/>
    <p:sldId id="329" r:id="rId10"/>
    <p:sldId id="298" r:id="rId11"/>
    <p:sldId id="322" r:id="rId12"/>
    <p:sldId id="323" r:id="rId13"/>
    <p:sldId id="264" r:id="rId14"/>
    <p:sldId id="300" r:id="rId15"/>
    <p:sldId id="324" r:id="rId16"/>
    <p:sldId id="301" r:id="rId17"/>
    <p:sldId id="325" r:id="rId18"/>
    <p:sldId id="302" r:id="rId19"/>
    <p:sldId id="326" r:id="rId20"/>
    <p:sldId id="327" r:id="rId21"/>
    <p:sldId id="328" r:id="rId22"/>
    <p:sldId id="303" r:id="rId23"/>
    <p:sldId id="276" r:id="rId24"/>
    <p:sldId id="279" r:id="rId25"/>
    <p:sldId id="304" r:id="rId26"/>
    <p:sldId id="330" r:id="rId27"/>
    <p:sldId id="331" r:id="rId28"/>
    <p:sldId id="333" r:id="rId29"/>
    <p:sldId id="305" r:id="rId30"/>
    <p:sldId id="306" r:id="rId31"/>
    <p:sldId id="334" r:id="rId32"/>
    <p:sldId id="335" r:id="rId33"/>
    <p:sldId id="310" r:id="rId34"/>
    <p:sldId id="336" r:id="rId35"/>
    <p:sldId id="307" r:id="rId36"/>
    <p:sldId id="313" r:id="rId37"/>
    <p:sldId id="337" r:id="rId38"/>
    <p:sldId id="338" r:id="rId39"/>
    <p:sldId id="312" r:id="rId40"/>
    <p:sldId id="314" r:id="rId41"/>
    <p:sldId id="339" r:id="rId42"/>
    <p:sldId id="340" r:id="rId43"/>
    <p:sldId id="272" r:id="rId44"/>
    <p:sldId id="273" r:id="rId45"/>
    <p:sldId id="341" r:id="rId46"/>
    <p:sldId id="315" r:id="rId47"/>
    <p:sldId id="316" r:id="rId48"/>
    <p:sldId id="317" r:id="rId49"/>
    <p:sldId id="342" r:id="rId50"/>
    <p:sldId id="318" r:id="rId51"/>
    <p:sldId id="343" r:id="rId52"/>
    <p:sldId id="319" r:id="rId53"/>
    <p:sldId id="344" r:id="rId54"/>
    <p:sldId id="320" r:id="rId55"/>
    <p:sldId id="345" r:id="rId56"/>
    <p:sldId id="346" r:id="rId57"/>
    <p:sldId id="291" r:id="rId58"/>
    <p:sldId id="293" r:id="rId59"/>
    <p:sldId id="290" r:id="rId60"/>
    <p:sldId id="29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53"/>
  </p:normalViewPr>
  <p:slideViewPr>
    <p:cSldViewPr snapToGrid="0" snapToObjects="1">
      <p:cViewPr>
        <p:scale>
          <a:sx n="80" d="100"/>
          <a:sy n="80" d="100"/>
        </p:scale>
        <p:origin x="69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48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10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1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2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2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5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0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8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1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70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5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4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1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2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30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6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4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10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6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7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216574" y="2552646"/>
            <a:ext cx="3790604" cy="21449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37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7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4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28" y="0"/>
            <a:ext cx="797464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095" y="1811370"/>
            <a:ext cx="5117106" cy="1793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Offline Angular</a:t>
            </a:r>
          </a:p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in Action</a:t>
            </a:r>
            <a:endParaRPr lang="en-US" sz="5527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ngVikings</a:t>
            </a:r>
            <a:endParaRPr lang="en-US" sz="1600" b="1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</a:t>
            </a:r>
            <a:r>
              <a:rPr lang="en-US" sz="1600" b="1" baseline="300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nd</a:t>
            </a: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, March </a:t>
            </a: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2018</a:t>
            </a:r>
          </a:p>
          <a:p>
            <a:pPr algn="r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478422"/>
            <a:ext cx="1539650" cy="13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latin typeface="Operator Mono" charset="0"/>
              </a:rPr>
              <a:t>(&lt;any&gt;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).prompt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latin typeface="Operator Mono" charset="0"/>
              </a:rPr>
              <a:t>const </a:t>
            </a:r>
            <a:r>
              <a:rPr lang="en-US" dirty="0">
                <a:latin typeface="Operator Mono" charset="0"/>
              </a:rPr>
              <a:t>choice = </a:t>
            </a:r>
            <a:r>
              <a:rPr lang="en-US" dirty="0" smtClean="0">
                <a:latin typeface="Operator Mono" charset="0"/>
              </a:rPr>
              <a:t>await </a:t>
            </a:r>
            <a:r>
              <a:rPr lang="en-US" dirty="0" err="1" smtClean="0">
                <a:latin typeface="Operator Mono" charset="0"/>
              </a:rPr>
              <a:t>this.deferredPromptEvent.userChoice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outcome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===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'dismissed'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'installation was cancelled By User'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'User added to home screen'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null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 Theme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459328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Better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'online'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'offline', (e) =&gt; </a:t>
            </a:r>
            <a:r>
              <a:rPr lang="en-US" sz="2400" dirty="0" err="1">
                <a:latin typeface="Operator Mono" charset="0"/>
              </a:rPr>
              <a:t>this.goesOffline</a:t>
            </a:r>
            <a:r>
              <a:rPr lang="en-US" sz="2400" dirty="0">
                <a:latin typeface="Operator Mono" charset="0"/>
              </a:rPr>
              <a:t>(e));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'online', (e) =&gt; </a:t>
            </a:r>
            <a:r>
              <a:rPr lang="en-US" sz="2400" dirty="0" err="1">
                <a:latin typeface="Operator Mono" charset="0"/>
              </a:rPr>
              <a:t>this.backOnline</a:t>
            </a:r>
            <a:r>
              <a:rPr lang="en-US" sz="2400" dirty="0">
                <a:latin typeface="Operator Mono" charset="0"/>
              </a:rPr>
              <a:t>(e</a:t>
            </a:r>
            <a:r>
              <a:rPr lang="en-US" sz="2400" dirty="0" smtClean="0"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'offline'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'Online!'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latin typeface="Operator Mono" charset="0"/>
              </a:rPr>
              <a:t>goesOffline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('Offline!',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</a:t>
            </a:r>
          </a:p>
          <a:p>
            <a:r>
              <a:rPr lang="en-US" dirty="0" smtClean="0">
                <a:latin typeface="Operator Mono" charset="0"/>
              </a:rPr>
              <a:t>		.style = 'filter: grayscale(1)';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  <a:endParaRPr lang="en-US" b="0" dirty="0">
              <a:effectLst/>
              <a:latin typeface="Operator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Operator Mono" charset="0"/>
              </a:rPr>
              <a:t>backOnline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('Online!',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any).style = '';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'Offline!'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		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'filter: grayscale(1)'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@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HostBinding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'class'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  <a:endParaRPr lang="en-US" dirty="0" smtClean="0">
              <a:solidFill>
                <a:srgbClr val="9CDCFE"/>
              </a:solidFill>
              <a:latin typeface="Operator Mono" charset="0"/>
            </a:endParaRP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8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'black-theme'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'light-theme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132680" y="4590520"/>
            <a:ext cx="3642344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  <a:endParaRPr lang="en-US" sz="3781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181473" y="1644941"/>
            <a:ext cx="8021053" cy="1675309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web developer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lover and contributor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Instructor and trainer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9556" y="5321468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4" y="4800600"/>
            <a:ext cx="48133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27" y="4927600"/>
            <a:ext cx="2222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4" y="222807"/>
            <a:ext cx="7539386" cy="45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28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overlayContainer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getContainerElement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4EC9B0"/>
                </a:solidFill>
                <a:latin typeface="Operator Mono" charset="0"/>
              </a:rPr>
              <a:t>Array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endParaRPr lang="en-US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includes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'-theme'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(...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5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5116" y="739305"/>
            <a:ext cx="8085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&gt;=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&lt;=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235116" y="3930679"/>
            <a:ext cx="6839535" cy="1699290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Generic Sensors </a:t>
            </a:r>
            <a:r>
              <a:rPr lang="en-US" sz="4000" b="1" dirty="0" smtClean="0">
                <a:solidFill>
                  <a:schemeClr val="bg1"/>
                </a:solidFill>
              </a:rPr>
              <a:t>API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Ambient Light API</a:t>
            </a:r>
            <a:endParaRPr lang="en-US" sz="36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SYNC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585769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BACKGROUND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367599" y="4432738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 OFFLINE STORAGE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flipH="1">
            <a:off x="2506583" y="3439493"/>
            <a:ext cx="2641168" cy="28527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3" y="2454442"/>
            <a:ext cx="2055792" cy="20557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51" y="2596968"/>
            <a:ext cx="1685049" cy="1685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33" y="2584810"/>
            <a:ext cx="1925426" cy="1925424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215422">
            <a:off x="7948179" y="2837550"/>
            <a:ext cx="2503281" cy="293560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5" y="901328"/>
            <a:ext cx="1273702" cy="1004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15" y="5207429"/>
            <a:ext cx="1214868" cy="9577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97" y="4953497"/>
            <a:ext cx="1366434" cy="1399098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20267094">
            <a:off x="2179624" y="1968287"/>
            <a:ext cx="2193548" cy="116656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995714">
            <a:off x="5678406" y="2068162"/>
            <a:ext cx="1480428" cy="14676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515140">
            <a:off x="2016723" y="4700318"/>
            <a:ext cx="1042724" cy="12194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496153" y="5894542"/>
            <a:ext cx="1047703" cy="162051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6200000" flipV="1">
            <a:off x="6586112" y="4623755"/>
            <a:ext cx="520993" cy="209350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1043615">
            <a:off x="7582146" y="3814407"/>
            <a:ext cx="2515292" cy="254457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706703" y="3439603"/>
            <a:ext cx="2248082" cy="2851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151064" y="6322699"/>
            <a:ext cx="438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Database: </a:t>
            </a:r>
            <a:r>
              <a:rPr lang="en-US" dirty="0" err="1" smtClean="0"/>
              <a:t>IndexedDB</a:t>
            </a:r>
            <a:r>
              <a:rPr lang="en-US" dirty="0" smtClean="0"/>
              <a:t>, </a:t>
            </a:r>
            <a:r>
              <a:rPr lang="en-US" dirty="0" err="1" smtClean="0"/>
              <a:t>PouchDB</a:t>
            </a:r>
            <a:r>
              <a:rPr lang="en-US" dirty="0" smtClean="0"/>
              <a:t>, Cache API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16622" y="5159496"/>
            <a:ext cx="16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Background Sync task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 rot="21111184">
            <a:off x="7426798" y="3397348"/>
            <a:ext cx="356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Connectivity Re-established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21111184">
            <a:off x="7553073" y="4046831"/>
            <a:ext cx="232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Sync event fires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9107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ready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884" y="3048001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Connectivity </a:t>
            </a:r>
            <a:r>
              <a:rPr lang="en-US" sz="4800" dirty="0" smtClean="0"/>
              <a:t>Re-Established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69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3183" y="2486529"/>
            <a:ext cx="7988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Progressively </a:t>
            </a:r>
            <a:r>
              <a:rPr lang="en-US" sz="6000" b="1" smtClean="0"/>
              <a:t>Enhanced User </a:t>
            </a:r>
            <a:r>
              <a:rPr lang="en-US" sz="6000" b="1" dirty="0" smtClean="0"/>
              <a:t>Experience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if (</a:t>
            </a:r>
            <a:r>
              <a:rPr lang="en-US" sz="2400" dirty="0" err="1">
                <a:latin typeface="Operator Mono" charset="0"/>
              </a:rPr>
              <a:t>event.tag</a:t>
            </a:r>
            <a:r>
              <a:rPr lang="en-US" sz="2400" dirty="0">
                <a:latin typeface="Operator Mono" charset="0"/>
              </a:rPr>
              <a:t> === BACKGROUND_SYNC_SAVE)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.filter(note =&gt; !</a:t>
            </a:r>
            <a:r>
              <a:rPr lang="en-US" sz="2400" dirty="0" err="1">
                <a:latin typeface="Operator Mono" charset="0"/>
              </a:rPr>
              <a:t>note.synced</a:t>
            </a:r>
            <a:r>
              <a:rPr lang="en-US" sz="2400" dirty="0">
                <a:latin typeface="Operator Mono" charset="0"/>
              </a:rPr>
              <a:t>)</a:t>
            </a:r>
          </a:p>
          <a:p>
            <a:pPr lvl="4"/>
            <a:r>
              <a:rPr lang="en-US" sz="2400" dirty="0">
                <a:latin typeface="Operator Mono" charset="0"/>
              </a:rPr>
              <a:t>.map(note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self.addEventListener</a:t>
            </a:r>
            <a:r>
              <a:rPr lang="en-US" sz="2400" dirty="0">
                <a:latin typeface="Operator Mono" charset="0"/>
              </a:rPr>
              <a:t>('sync', function (event) {</a:t>
            </a:r>
          </a:p>
          <a:p>
            <a:pPr lvl="1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Background syncing', event);</a:t>
            </a:r>
          </a:p>
          <a:p>
            <a:pPr lvl="1"/>
            <a:r>
              <a:rPr lang="en-US" sz="2400" dirty="0">
                <a:latin typeface="Operator Mono" charset="0"/>
              </a:rPr>
              <a:t>// you can define as many tag as you want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smtClean="0">
                <a:latin typeface="Operator Mono" charset="0"/>
              </a:rPr>
              <a:t>.filter(note =&gt; !</a:t>
            </a:r>
            <a:r>
              <a:rPr lang="en-US" sz="2400" dirty="0" err="1" smtClean="0">
                <a:latin typeface="Operator Mono" charset="0"/>
              </a:rPr>
              <a:t>note.synced</a:t>
            </a:r>
            <a:r>
              <a:rPr lang="en-US" sz="2400" dirty="0" smtClean="0"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.</a:t>
            </a:r>
            <a:r>
              <a:rPr lang="en-US" sz="2400" dirty="0">
                <a:latin typeface="Operator Mono" charset="0"/>
              </a:rPr>
              <a:t>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});</a:t>
            </a:r>
            <a:endParaRPr lang="en-US" sz="2400" b="0" dirty="0"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Syncing new notes'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3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waitUntil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db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readAll</a:t>
            </a:r>
            <a:r>
              <a:rPr lang="en-US" sz="2400" smtClean="0">
                <a:solidFill>
                  <a:srgbClr val="D4D4D4"/>
                </a:solidFill>
                <a:latin typeface="Operator Mono" charset="0"/>
              </a:rPr>
              <a:t>()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4"/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!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synced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4"/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  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sendData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', 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</a:t>
            </a:r>
            <a:r>
              <a:rPr lang="en-US" sz="2400" dirty="0" err="1">
                <a:latin typeface="Operator Mono" charset="0"/>
              </a:rPr>
              <a:t>firebase.js</a:t>
            </a:r>
            <a:r>
              <a:rPr lang="en-US" sz="2400" dirty="0">
                <a:latin typeface="Operator Mono" charset="0"/>
              </a:rPr>
              <a:t>');</a:t>
            </a:r>
            <a:endParaRPr lang="en-US" sz="2400" b="0" dirty="0"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');</a:t>
            </a:r>
          </a:p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firebase.js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62" y="657728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OFFLINE STORAGE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33661" y="2880304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IndexedDB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120064" y="2880303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Cache Storage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2" y="3867340"/>
            <a:ext cx="3429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12" y="5102879"/>
            <a:ext cx="3695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export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class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DbService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private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constructor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4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9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rator Mono" charset="0"/>
              </a:rPr>
              <a:t>import * as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 from "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";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public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&gt;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({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_id: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'note:'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 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getTime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" y="2448755"/>
            <a:ext cx="2055792" cy="2055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16" y="2777102"/>
            <a:ext cx="1366434" cy="1399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93" y="2639813"/>
            <a:ext cx="1685049" cy="168504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flipH="1">
            <a:off x="6745044" y="3476651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98159" y="3476748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2819955" y="3480670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73070" y="3480767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0413" y="1829531"/>
            <a:ext cx="355764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App Banner Prompt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Show app banner prompt</a:t>
            </a:r>
          </a:p>
          <a:p>
            <a:pPr algn="ctr"/>
            <a:r>
              <a:rPr lang="en-US" dirty="0" smtClean="0"/>
              <a:t> when it’s the best time.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4938" y="1829531"/>
            <a:ext cx="316035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Background Sync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Let’s save user data </a:t>
            </a:r>
          </a:p>
          <a:p>
            <a:pPr algn="ctr"/>
            <a:r>
              <a:rPr lang="en-US" dirty="0" smtClean="0"/>
              <a:t>and sync back with server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1996" y="4067474"/>
            <a:ext cx="474623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Advanced Cache </a:t>
            </a:r>
            <a:r>
              <a:rPr lang="en-US" sz="3200" b="1" dirty="0" smtClean="0"/>
              <a:t>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works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30413" y="4067474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Better App Theme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685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1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66D9EF"/>
                </a:solidFill>
              </a:rPr>
              <a:t>const </a:t>
            </a:r>
            <a:r>
              <a:rPr lang="en-US" sz="2400" dirty="0" smtClean="0">
                <a:solidFill>
                  <a:srgbClr val="6ECA97"/>
                </a:solidFill>
              </a:rPr>
              <a:t>sync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92672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6ECA97"/>
                </a:solidFill>
              </a:rPr>
              <a:t>PouchDB</a:t>
            </a:r>
            <a:r>
              <a:rPr lang="en-US" sz="2400" dirty="0" err="1">
                <a:solidFill>
                  <a:srgbClr val="F8F8F2"/>
                </a:solidFill>
              </a:rPr>
              <a:t>.</a:t>
            </a:r>
            <a:r>
              <a:rPr lang="en-US" sz="2400" dirty="0" err="1">
                <a:solidFill>
                  <a:srgbClr val="6ECA97"/>
                </a:solidFill>
              </a:rPr>
              <a:t>sync</a:t>
            </a:r>
            <a:r>
              <a:rPr lang="en-US" sz="2400" dirty="0">
                <a:solidFill>
                  <a:srgbClr val="F8F8F2"/>
                </a:solidFill>
              </a:rPr>
              <a:t>(</a:t>
            </a:r>
            <a:r>
              <a:rPr lang="en-US" sz="2400" dirty="0" err="1">
                <a:solidFill>
                  <a:srgbClr val="6ECA97"/>
                </a:solidFill>
              </a:rPr>
              <a:t>src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ECA97"/>
                </a:solidFill>
              </a:rPr>
              <a:t>target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8F8F2"/>
                </a:solidFill>
              </a:rPr>
              <a:t>[</a:t>
            </a:r>
            <a:r>
              <a:rPr lang="en-US" sz="2400" dirty="0">
                <a:solidFill>
                  <a:srgbClr val="6ECA97"/>
                </a:solidFill>
              </a:rPr>
              <a:t>options</a:t>
            </a:r>
            <a:r>
              <a:rPr lang="en-US" sz="2400" dirty="0">
                <a:solidFill>
                  <a:srgbClr val="F8F8F2"/>
                </a:solidFill>
              </a:rPr>
              <a:t>])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'http://remoteserver:5984/ngVikings2018Demo'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://remote:5984/ngVikings2018Demo'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2-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53787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Cache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latin typeface="Operator Mono" charset="0"/>
              </a:rPr>
              <a:t>const request = </a:t>
            </a:r>
            <a:r>
              <a:rPr lang="en-US" sz="3600" dirty="0" err="1">
                <a:latin typeface="Operator Mono" charset="0"/>
              </a:rPr>
              <a:t>event.request</a:t>
            </a:r>
            <a:r>
              <a:rPr lang="en-US" sz="3600" dirty="0"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event.respondWith</a:t>
            </a:r>
            <a:r>
              <a:rPr lang="en-US" sz="3600" dirty="0" smtClean="0"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Operator Mono" charset="0"/>
              </a:rPr>
              <a:t>self.addEventListener</a:t>
            </a:r>
            <a:r>
              <a:rPr lang="en-US" sz="3600" dirty="0">
                <a:latin typeface="Operator Mono" charset="0"/>
              </a:rPr>
              <a:t>('fetch', </a:t>
            </a:r>
            <a:endParaRPr lang="en-US" sz="3600" dirty="0" smtClean="0">
              <a:latin typeface="Operator Mono" charset="0"/>
            </a:endParaRPr>
          </a:p>
          <a:p>
            <a:r>
              <a:rPr lang="en-US" sz="3600" dirty="0" smtClean="0">
                <a:latin typeface="Operator Mono" charset="0"/>
              </a:rPr>
              <a:t>(</a:t>
            </a:r>
            <a:r>
              <a:rPr lang="en-US" sz="3600" dirty="0">
                <a:latin typeface="Operator Mono" charset="0"/>
              </a:rPr>
              <a:t>event) =&gt;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latin typeface="Operator Mono" charset="0"/>
              </a:rPr>
              <a:t>}</a:t>
            </a:r>
            <a:endParaRPr lang="en-US" sz="36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3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latin typeface="Operator Mono" charset="0"/>
              </a:rPr>
              <a:t>fetch(request).then( (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=&gt; {</a:t>
            </a:r>
          </a:p>
          <a:p>
            <a:pPr lvl="3"/>
            <a:r>
              <a:rPr lang="en-US" sz="2800" dirty="0" err="1">
                <a:latin typeface="Operator Mono" charset="0"/>
              </a:rPr>
              <a:t>caches.open</a:t>
            </a:r>
            <a:r>
              <a:rPr lang="en-US" sz="2800" dirty="0">
                <a:latin typeface="Operator Mono" charset="0"/>
              </a:rPr>
              <a:t>(DYNAMIC_CACHE_VERSION</a:t>
            </a:r>
            <a:r>
              <a:rPr lang="en-US" sz="2800" dirty="0" smtClean="0"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latin typeface="Operator Mono" charset="0"/>
              </a:rPr>
              <a:t>.</a:t>
            </a:r>
            <a:r>
              <a:rPr lang="en-US" sz="2800" dirty="0">
                <a:latin typeface="Operator Mono" charset="0"/>
              </a:rPr>
              <a:t>then( cache =&gt; </a:t>
            </a:r>
            <a:r>
              <a:rPr lang="en-US" sz="2800" dirty="0" err="1">
                <a:latin typeface="Operator Mono" charset="0"/>
              </a:rPr>
              <a:t>cache.put</a:t>
            </a:r>
            <a:r>
              <a:rPr lang="en-US" sz="2800" dirty="0">
                <a:latin typeface="Operator Mono" charset="0"/>
              </a:rPr>
              <a:t>(request, 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(request).then( (res) =&gt; {</a:t>
            </a:r>
          </a:p>
          <a:p>
            <a:pPr lvl="2"/>
            <a:r>
              <a:rPr lang="en-US" sz="3200" dirty="0">
                <a:latin typeface="Operator Mono" charset="0"/>
              </a:rPr>
              <a:t>return res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5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3568606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PROMPT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456395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BANNER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59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latin typeface="Operator Mono" charset="0"/>
              </a:rPr>
              <a:t>.catch(err =&gt; </a:t>
            </a:r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latin typeface="Operator Mono" charset="0"/>
              </a:rPr>
              <a:t>.then((res) =&gt; {</a:t>
            </a:r>
          </a:p>
          <a:p>
            <a:pPr lvl="2"/>
            <a:r>
              <a:rPr lang="en-US" sz="3200" dirty="0" err="1">
                <a:latin typeface="Operator Mono" charset="0"/>
              </a:rPr>
              <a:t>caches.open</a:t>
            </a:r>
            <a:r>
              <a:rPr lang="en-US" sz="3200" dirty="0">
                <a:latin typeface="Operator Mono" charset="0"/>
              </a:rPr>
              <a:t>(DYNAMIC_CACHE_VERSION</a:t>
            </a:r>
            <a:r>
              <a:rPr lang="en-US" sz="3200" dirty="0" smtClean="0"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.</a:t>
            </a:r>
            <a:r>
              <a:rPr lang="en-US" sz="3200" dirty="0">
                <a:latin typeface="Operator Mono" charset="0"/>
              </a:rPr>
              <a:t>then(cache =&gt; </a:t>
            </a:r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res));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 // Fallback to cache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9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latin typeface="Operator Mono" charset="0"/>
              </a:rPr>
              <a:t>fetch(request).then((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) =&gt; {</a:t>
            </a:r>
          </a:p>
          <a:p>
            <a:pPr lvl="3"/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Operator Mono" charset="0"/>
              </a:rPr>
              <a:t>event.respondWith</a:t>
            </a:r>
            <a:r>
              <a:rPr lang="en-US" sz="3200" dirty="0"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latin typeface="Operator Mono" charset="0"/>
              </a:rPr>
              <a:t>caches</a:t>
            </a:r>
          </a:p>
          <a:p>
            <a:pPr lvl="2"/>
            <a:r>
              <a:rPr lang="en-US" sz="3200" dirty="0">
                <a:latin typeface="Operator Mono" charset="0"/>
              </a:rPr>
              <a:t>.match(request</a:t>
            </a:r>
            <a:r>
              <a:rPr lang="en-US" sz="3200" dirty="0" smtClean="0">
                <a:latin typeface="Operator Mono" charset="0"/>
              </a:rPr>
              <a:t>).</a:t>
            </a:r>
            <a:r>
              <a:rPr lang="en-US" sz="3200" dirty="0">
                <a:latin typeface="Operator Mono" charset="0"/>
              </a:rPr>
              <a:t>then((res) =&gt; {</a:t>
            </a:r>
          </a:p>
          <a:p>
            <a:pPr lvl="3"/>
            <a:r>
              <a:rPr lang="en-US" sz="3200" dirty="0">
                <a:latin typeface="Operator Mono" charset="0"/>
              </a:rPr>
              <a:t>const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latin typeface="Operator Mono" charset="0"/>
              </a:rPr>
              <a:t>return </a:t>
            </a:r>
            <a:r>
              <a:rPr lang="en-US" sz="3200" dirty="0">
                <a:latin typeface="Operator Mono" charset="0"/>
              </a:rPr>
              <a:t>res ||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latin typeface="Operator Mono" charset="0"/>
              </a:rPr>
              <a:t>);</a:t>
            </a:r>
            <a:endParaRPr lang="en-US" sz="32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4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caches.match</a:t>
            </a:r>
            <a:r>
              <a:rPr lang="en-US" dirty="0">
                <a:latin typeface="Operator Mono" charset="0"/>
              </a:rPr>
              <a:t>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res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5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latin typeface="Operator Mono" charset="0"/>
              </a:rPr>
              <a:t>fetch(request)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</a:t>
            </a:r>
            <a:r>
              <a:rPr lang="en-US" dirty="0" err="1">
                <a:latin typeface="Operator Mono" charset="0"/>
              </a:rPr>
              <a:t>res.ok</a:t>
            </a:r>
            <a:r>
              <a:rPr lang="en-US" dirty="0">
                <a:latin typeface="Operator Mono" charset="0"/>
              </a:rPr>
              <a:t>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9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let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false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DCDCAA"/>
                </a:solidFill>
                <a:latin typeface="Operator Mono" charset="0"/>
              </a:rPr>
              <a:t> 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'No response received.'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 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true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0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Page Visibility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Page Visibility API</a:t>
            </a:r>
            <a:r>
              <a:rPr lang="en-US" sz="1400" dirty="0"/>
              <a:t> is useful for the Web </a:t>
            </a:r>
            <a:r>
              <a:rPr lang="en-US" sz="1400" dirty="0" smtClean="0"/>
              <a:t>application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know whether it is currently displayed on the front or not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3906" y="4555943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60" y="5048385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8" y="2774345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9978" y="2556651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1291775" y="3242521"/>
            <a:ext cx="10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/mhadaily/ngVikings2018demo</a:t>
            </a: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8969" y="5101388"/>
            <a:ext cx="527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Installable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95" y="0"/>
            <a:ext cx="893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27" y="1363580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event.preventDefault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this.deferredPromptEvent</a:t>
            </a:r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return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false;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}</a:t>
            </a:r>
            <a:endParaRPr lang="en-US" sz="2800" dirty="0">
              <a:solidFill>
                <a:schemeClr val="tx2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z="28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DCDCAA"/>
                </a:solidFill>
                <a:latin typeface="Operator Mono" charset="0"/>
              </a:rPr>
              <a:t>preventDefault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this.deferredPromptEvent</a:t>
            </a:r>
            <a:r>
              <a:rPr lang="en-US" sz="2800" dirty="0" smtClean="0">
                <a:latin typeface="Operator Mono" charset="0"/>
              </a:rPr>
              <a:t> </a:t>
            </a:r>
            <a:r>
              <a:rPr lang="en-US" sz="2800" dirty="0"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false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8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Operator Mono" charset="0"/>
              </a:rPr>
              <a:t>deferredPrompt</a:t>
            </a:r>
            <a:r>
              <a:rPr lang="en-US" sz="2800" dirty="0"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event.preventDefault</a:t>
            </a:r>
            <a:r>
              <a:rPr lang="en-US" sz="2800" dirty="0"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</a:t>
            </a:r>
            <a:r>
              <a:rPr lang="en-US" sz="2800" dirty="0" smtClean="0">
                <a:latin typeface="Operator Mono" charset="0"/>
              </a:rPr>
              <a:t>return </a:t>
            </a:r>
            <a:r>
              <a:rPr lang="en-US" sz="2800" dirty="0">
                <a:latin typeface="Operator Mono" charset="0"/>
              </a:rPr>
              <a:t>false;</a:t>
            </a:r>
          </a:p>
          <a:p>
            <a:r>
              <a:rPr lang="en-US" sz="2800" dirty="0" smtClean="0">
                <a:latin typeface="Operator Mono" charset="0"/>
              </a:rPr>
              <a:t>}</a:t>
            </a:r>
            <a:endParaRPr lang="en-US" sz="28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tagua - Lime - Light">
      <a:dk1>
        <a:srgbClr val="7E7E7E"/>
      </a:dk1>
      <a:lt1>
        <a:sysClr val="window" lastClr="FFFFFF"/>
      </a:lt1>
      <a:dk2>
        <a:srgbClr val="888888"/>
      </a:dk2>
      <a:lt2>
        <a:srgbClr val="FFFFFF"/>
      </a:lt2>
      <a:accent1>
        <a:srgbClr val="839D4C"/>
      </a:accent1>
      <a:accent2>
        <a:srgbClr val="92B155"/>
      </a:accent2>
      <a:accent3>
        <a:srgbClr val="A4C167"/>
      </a:accent3>
      <a:accent4>
        <a:srgbClr val="ACC47E"/>
      </a:accent4>
      <a:accent5>
        <a:srgbClr val="C6D8A2"/>
      </a:accent5>
      <a:accent6>
        <a:srgbClr val="D4E2BB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2410</TotalTime>
  <Words>1909</Words>
  <Application>Microsoft Macintosh PowerPoint</Application>
  <PresentationFormat>Widescreen</PresentationFormat>
  <Paragraphs>633</Paragraphs>
  <Slides>60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Open Sans Light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371</cp:revision>
  <dcterms:created xsi:type="dcterms:W3CDTF">2018-01-23T17:18:06Z</dcterms:created>
  <dcterms:modified xsi:type="dcterms:W3CDTF">2018-03-01T21:17:01Z</dcterms:modified>
</cp:coreProperties>
</file>